
<file path=[Content_Types].xml><?xml version="1.0" encoding="utf-8"?>
<Types xmlns="http://schemas.openxmlformats.org/package/2006/content-types">
  <Default Extension="png" ContentType="image/png"/>
  <Default Extension="svg" ContentType="image/svg+xml"/>
  <Default Extension="jpeg" ContentType="image/jpeg"/>
  <Default Extension="m4a" ContentType="audio/unknown"/>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6" r:id="rId9"/>
    <p:sldId id="265" r:id="rId10"/>
    <p:sldId id="268" r:id="rId11"/>
  </p:sldIdLst>
  <p:sldSz cx="18288000" cy="10287000"/>
  <p:notesSz cx="6858000" cy="9144000"/>
  <p:embeddedFontLst>
    <p:embeddedFont>
      <p:font typeface="Clear Sans Regular Bold" panose="020B0604020202020204" charset="0"/>
      <p:regular r:id="rId13"/>
    </p:embeddedFont>
    <p:embeddedFont>
      <p:font typeface="Calibri" panose="020F0502020204030204" pitchFamily="34"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85" autoAdjust="0"/>
    <p:restoredTop sz="87900" autoAdjust="0"/>
  </p:normalViewPr>
  <p:slideViewPr>
    <p:cSldViewPr>
      <p:cViewPr varScale="1">
        <p:scale>
          <a:sx n="43" d="100"/>
          <a:sy n="43" d="100"/>
        </p:scale>
        <p:origin x="-468" y="-102"/>
      </p:cViewPr>
      <p:guideLst>
        <p:guide orient="horz" pos="2160"/>
        <p:guide pos="2880"/>
      </p:guideLst>
    </p:cSldViewPr>
  </p:slideViewPr>
  <p:outlineViewPr>
    <p:cViewPr>
      <p:scale>
        <a:sx n="33" d="100"/>
        <a:sy n="33" d="100"/>
      </p:scale>
      <p:origin x="0" y="0"/>
    </p:cViewPr>
  </p:outlin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14.05.2024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14.05.2024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I hope you are doing well! My name </a:t>
            </a:r>
            <a:r>
              <a:rPr lang="en-US" dirty="0" smtClean="0"/>
              <a:t>is</a:t>
            </a:r>
            <a:r>
              <a:rPr lang="en-US" baseline="0" dirty="0" smtClean="0"/>
              <a:t> </a:t>
            </a:r>
            <a:r>
              <a:rPr lang="en-US" baseline="0" dirty="0" err="1" smtClean="0"/>
              <a:t>Jayesh</a:t>
            </a:r>
            <a:r>
              <a:rPr lang="en-US" baseline="0" dirty="0" smtClean="0"/>
              <a:t> </a:t>
            </a:r>
            <a:r>
              <a:rPr lang="en-US" baseline="0" dirty="0" err="1" smtClean="0"/>
              <a:t>Jadhav</a:t>
            </a:r>
            <a:r>
              <a:rPr lang="en-US" dirty="0" smtClean="0"/>
              <a:t>, </a:t>
            </a:r>
            <a:r>
              <a:rPr lang="en-US" dirty="0"/>
              <a:t>and today, I am excited to present the tasks I have completed during my internship.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14.05.2024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10</a:t>
            </a:fld>
            <a:endParaRPr lang="cs-CZ"/>
          </a:p>
        </p:txBody>
      </p:sp>
    </p:spTree>
    <p:extLst>
      <p:ext uri="{BB962C8B-B14F-4D97-AF65-F5344CB8AC3E}">
        <p14:creationId xmlns:p14="http://schemas.microsoft.com/office/powerpoint/2010/main" val="3158735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14.05.2024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We will recap the overall project to provide a high-level understanding of the business problem we are addressing and the specific requirements.</a:t>
            </a:r>
          </a:p>
          <a:p>
            <a:pPr lvl="0"/>
            <a:r>
              <a:rPr lang="en-US" dirty="0"/>
              <a:t>We will delve into the specific problem that the Data Analytics team has been focusing on and provide background on why it is significant.</a:t>
            </a:r>
          </a:p>
          <a:p>
            <a:pPr lvl="0"/>
            <a:r>
              <a:rPr lang="en-US" dirty="0"/>
              <a:t>After introducing the problem, I will introduce the team responsible for tackling this task from our side.</a:t>
            </a:r>
          </a:p>
          <a:p>
            <a:pPr lvl="0"/>
            <a:r>
              <a:rPr lang="en-US" dirty="0"/>
              <a:t>I will then outline the high-level process that we followed to complete this task, providing clarity on our approach.</a:t>
            </a:r>
          </a:p>
          <a:p>
            <a:pPr lvl="0"/>
            <a:r>
              <a:rPr lang="en-US" dirty="0"/>
              <a:t>Finally, I will present the all-important results as a series of insights and visualizations from our analysis.</a:t>
            </a:r>
          </a:p>
          <a:p>
            <a:pPr lvl="0"/>
            <a:r>
              <a:rPr lang="en-US" dirty="0"/>
              <a:t>To conclude, I will summarize and open the floor for any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14.05.2024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solidFill>
                  <a:schemeClr val="bg1"/>
                </a:solidFill>
              </a:rPr>
              <a:t>To kick things off, let me recap this engagement.</a:t>
            </a:r>
          </a:p>
          <a:p>
            <a:pPr lvl="0"/>
            <a:r>
              <a:rPr lang="en-US" dirty="0" smtClean="0">
                <a:solidFill>
                  <a:schemeClr val="bg1"/>
                </a:solidFill>
              </a:rPr>
              <a:t>Accenture has embarked on a 3-month pilot with Social Buzz, focusing on three main tasks aligned with some of the biggest challenges you're currently facing.</a:t>
            </a:r>
          </a:p>
          <a:p>
            <a:pPr lvl="0"/>
            <a:r>
              <a:rPr lang="en-US" dirty="0" smtClean="0">
                <a:solidFill>
                  <a:schemeClr val="bg1"/>
                </a:solidFill>
              </a:rPr>
              <a:t>Social Buzz has achieved tremendous scale in recent years, establishing itself as a global unicorn company. We are here to assist you in managing this scale and guiding you in the right direction.</a:t>
            </a:r>
          </a:p>
          <a:p>
            <a:pPr lvl="0"/>
            <a:r>
              <a:rPr lang="en-US" dirty="0" smtClean="0">
                <a:solidFill>
                  <a:schemeClr val="bg1"/>
                </a:solidFill>
              </a:rPr>
              <a:t>Firstly, we will conduct an audit of your big data practices and share best practices and industry expertise. Secondly, we will guide you through a successful IPO, drawing upon our team's deep expertise and knowledge. And finally, we have conducted an analysis of your data to uncover insights regarding your top 5 most popular content categories.</a:t>
            </a:r>
          </a:p>
          <a:p>
            <a:pPr lvl="0"/>
            <a:endParaRPr lang="en-US" dirty="0" smtClean="0">
              <a:solidFill>
                <a:schemeClr val="bg1"/>
              </a:solidFill>
            </a:endParaRPr>
          </a:p>
          <a:p>
            <a:pPr lvl="0"/>
            <a:endParaRPr lang="en-US" dirty="0">
              <a:solidFill>
                <a:schemeClr val="bg1"/>
              </a:solidFil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14.05.2024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effectLst/>
              </a:rPr>
              <a:t>Focusing on the last point mentioned, this is what the Data Analytics team has been specifically focused on.</a:t>
            </a:r>
          </a:p>
          <a:p>
            <a:r>
              <a:rPr lang="en-US" dirty="0">
                <a:effectLst/>
              </a:rPr>
              <a:t>With such a grand scale, there comes a lot of data, and with vast amounts of data come challenges.</a:t>
            </a:r>
          </a:p>
          <a:p>
            <a:r>
              <a:rPr lang="en-US" dirty="0">
                <a:effectLst/>
              </a:rPr>
              <a:t>To provide background on the magnitude of data creation:</a:t>
            </a:r>
          </a:p>
          <a:p>
            <a:pPr>
              <a:buFont typeface="Arial" panose="020B0604020202020204" pitchFamily="34" charset="0"/>
              <a:buChar char="•"/>
            </a:pPr>
            <a:r>
              <a:rPr lang="en-US" dirty="0">
                <a:effectLst/>
              </a:rPr>
              <a:t>You informed us that your platform receives over 100,000 posts per day, totaling 36,500,000 posts every year. All of this data is unstructured, making it challenging to make sense of.</a:t>
            </a:r>
          </a:p>
          <a:p>
            <a:r>
              <a:rPr lang="en-US" dirty="0">
                <a:effectLst/>
              </a:rPr>
              <a:t>In this digital era, content reigns supreme. Just observe some of the largest platforms globally, such as YouTube, Facebook, and Netflix — they are all content-driven businesses.</a:t>
            </a:r>
          </a:p>
          <a:p>
            <a:r>
              <a:rPr lang="en-US" dirty="0">
                <a:effectLst/>
              </a:rPr>
              <a:t>However, how can one capitalize on such abundance?</a:t>
            </a:r>
          </a:p>
          <a:p>
            <a:r>
              <a:rPr lang="en-US" dirty="0">
                <a:effectLst/>
              </a:rPr>
              <a:t>It's not merely about accumulating as much content as possible. The true value lies in comprehending and analyzing this content to gain deeper insights into your audience and, consequently, providing a more personalized and enjoyable experience.</a:t>
            </a:r>
          </a:p>
          <a:p>
            <a:r>
              <a:rPr lang="en-US" dirty="0">
                <a:effectLst/>
              </a:rPr>
              <a:t>This is where our data analytics expertise comes into play. With the insights we've uncovered from this task, we can demonstrate precisely how to implement analytics at scale.</a:t>
            </a:r>
          </a:p>
          <a:p>
            <a:r>
              <a:rPr lang="en-US" b="0" i="0" dirty="0">
                <a:solidFill>
                  <a:srgbClr val="FFFFFF"/>
                </a:solidFill>
                <a:effectLst/>
                <a:highlight>
                  <a:srgbClr val="212121"/>
                </a:highlight>
                <a:latin typeface="Inter"/>
              </a:rPr>
              <a:t/>
            </a:r>
            <a:br>
              <a:rPr lang="en-US" b="0" i="0" dirty="0">
                <a:solidFill>
                  <a:srgbClr val="FFFFFF"/>
                </a:solidFill>
                <a:effectLst/>
                <a:highlight>
                  <a:srgbClr val="212121"/>
                </a:highlight>
                <a:latin typeface="Inter"/>
              </a:rPr>
            </a:b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14.05.2024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a:t>
            </a:r>
            <a:r>
              <a:rPr lang="en-US" dirty="0" err="1" smtClean="0"/>
              <a:t>Jayesh</a:t>
            </a:r>
            <a:r>
              <a:rPr lang="en-US" dirty="0" smtClean="0"/>
              <a:t> </a:t>
            </a:r>
            <a:r>
              <a:rPr lang="en-US" dirty="0" err="1" smtClean="0"/>
              <a:t>Jadhav</a:t>
            </a:r>
            <a:r>
              <a:rPr lang="en-US" dirty="0" smtClean="0"/>
              <a:t>, who </a:t>
            </a:r>
            <a:r>
              <a:rPr lang="en-US" dirty="0"/>
              <a:t>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14.05.2024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Here's a refined version:</a:t>
            </a:r>
          </a:p>
          <a:p>
            <a:pPr lvl="0"/>
            <a:endParaRPr lang="en-US" dirty="0"/>
          </a:p>
          <a:p>
            <a:pPr lvl="0"/>
            <a:r>
              <a:rPr lang="en-US" dirty="0"/>
              <a:t>"So, how did we tackle this problem?</a:t>
            </a:r>
          </a:p>
          <a:p>
            <a:pPr lvl="0"/>
            <a:endParaRPr lang="en-US" dirty="0"/>
          </a:p>
          <a:p>
            <a:pPr lvl="0"/>
            <a:r>
              <a:rPr lang="en-US" dirty="0"/>
              <a:t>Well, we approached it in 5 steps:</a:t>
            </a:r>
          </a:p>
          <a:p>
            <a:pPr lvl="0"/>
            <a:endParaRPr lang="en-US" dirty="0"/>
          </a:p>
          <a:p>
            <a:pPr lvl="0"/>
            <a:r>
              <a:rPr lang="en-US" dirty="0"/>
              <a:t>1. Data understanding - Understanding the data thoroughly is crucial for success in any data project. Thus, we dedicated time to comprehend the data model and the domain of your business.</a:t>
            </a:r>
          </a:p>
          <a:p>
            <a:pPr lvl="0"/>
            <a:r>
              <a:rPr lang="en-US" dirty="0"/>
              <a:t>2. Data extraction - Following our understanding of your business, we designed an ideal dataset architecture for this problem and extracted relevant data from the appropriate sources.</a:t>
            </a:r>
          </a:p>
          <a:p>
            <a:pPr lvl="0"/>
            <a:r>
              <a:rPr lang="en-US" dirty="0"/>
              <a:t>3. Data processing and modeling - After extracting the raw data, our next step was to process and model it into a dataset that could precisely address the business questions and generate analytics.</a:t>
            </a:r>
          </a:p>
          <a:p>
            <a:pPr lvl="0"/>
            <a:r>
              <a:rPr lang="en-US" dirty="0"/>
              <a:t>4. Insight generation - Leveraging our analytical expertise, we delved into the new dataset to uncover insights and created visualizations to illustrate these findings.</a:t>
            </a:r>
          </a:p>
          <a:p>
            <a:pPr lvl="0"/>
            <a:r>
              <a:rPr lang="en-US" dirty="0"/>
              <a:t>5. Actionable recommendations - Finally, we utilized these insights to inform business decisions and provided recommendations for the next steps."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14.05.2024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1091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14.05.2024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Dashboard in Excel – Social Buzz Insights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14.05.2024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1.xml"/><Relationship Id="rId7" Type="http://schemas.openxmlformats.org/officeDocument/2006/relationships/image" Target="../media/image2.svg"/><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1.png"/><Relationship Id="rId9" Type="http://schemas.openxmlformats.org/officeDocument/2006/relationships/image" Target="../media/image4.sv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2.m4a"/><Relationship Id="rId7" Type="http://schemas.openxmlformats.org/officeDocument/2006/relationships/image" Target="../media/image21.svg"/><Relationship Id="rId2" Type="http://schemas.microsoft.com/office/2007/relationships/media" Target="../media/media2.m4a"/><Relationship Id="rId1" Type="http://schemas.openxmlformats.org/officeDocument/2006/relationships/tags" Target="../tags/tag9.xml"/><Relationship Id="rId6" Type="http://schemas.openxmlformats.org/officeDocument/2006/relationships/image" Target="../media/image20.png"/><Relationship Id="rId5" Type="http://schemas.openxmlformats.org/officeDocument/2006/relationships/notesSlide" Target="../notesSlides/notesSlide10.xml"/><Relationship Id="rId10" Type="http://schemas.openxmlformats.org/officeDocument/2006/relationships/image" Target="../media/image15.png"/><Relationship Id="rId4" Type="http://schemas.openxmlformats.org/officeDocument/2006/relationships/slideLayout" Target="../slideLayouts/slideLayout7.xml"/><Relationship Id="rId9"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2.xml"/><Relationship Id="rId7" Type="http://schemas.openxmlformats.org/officeDocument/2006/relationships/image" Target="../media/image7.svg"/><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3.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3.xml"/><Relationship Id="rId7" Type="http://schemas.openxmlformats.org/officeDocument/2006/relationships/image" Target="../media/image2.svg"/><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5.png"/><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notesSlide" Target="../notesSlides/notesSlide4.xml"/><Relationship Id="rId7" Type="http://schemas.openxmlformats.org/officeDocument/2006/relationships/image" Target="../media/image7.svg"/><Relationship Id="rId12" Type="http://schemas.openxmlformats.org/officeDocument/2006/relationships/image" Target="../media/image8.jpeg"/><Relationship Id="rId2" Type="http://schemas.openxmlformats.org/officeDocument/2006/relationships/slideLayout" Target="../slideLayouts/slideLayout7.xml"/><Relationship Id="rId1" Type="http://schemas.openxmlformats.org/officeDocument/2006/relationships/tags" Target="../tags/tag4.xml"/><Relationship Id="rId11" Type="http://schemas.openxmlformats.org/officeDocument/2006/relationships/image" Target="../media/image12.sv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notesSlide" Target="../notesSlides/notesSlide5.xml"/><Relationship Id="rId7" Type="http://schemas.openxmlformats.org/officeDocument/2006/relationships/image" Target="../media/image9.svg"/><Relationship Id="rId2" Type="http://schemas.openxmlformats.org/officeDocument/2006/relationships/slideLayout" Target="../slideLayouts/slideLayout7.xml"/><Relationship Id="rId1" Type="http://schemas.openxmlformats.org/officeDocument/2006/relationships/tags" Target="../tags/tag5.xml"/><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10.jpe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media1.m4a"/><Relationship Id="rId7" Type="http://schemas.openxmlformats.org/officeDocument/2006/relationships/image" Target="../media/image18.svg"/><Relationship Id="rId2" Type="http://schemas.microsoft.com/office/2007/relationships/media" Target="../media/media1.m4a"/><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notesSlide" Target="../notesSlides/notesSlide7.xml"/><Relationship Id="rId10" Type="http://schemas.openxmlformats.org/officeDocument/2006/relationships/image" Target="../media/image15.png"/><Relationship Id="rId4" Type="http://schemas.openxmlformats.org/officeDocument/2006/relationships/slideLayout" Target="../slideLayouts/slideLayout7.xml"/><Relationship Id="rId9"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8.xml"/><Relationship Id="rId7" Type="http://schemas.openxmlformats.org/officeDocument/2006/relationships/image" Target="../media/image2.svg"/><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5.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notesSlide" Target="../notesSlides/notesSlide9.xml"/><Relationship Id="rId7" Type="http://schemas.openxmlformats.org/officeDocument/2006/relationships/image" Target="../media/image18.svg"/><Relationship Id="rId2" Type="http://schemas.openxmlformats.org/officeDocument/2006/relationships/slideLayout" Target="../slideLayouts/slideLayout7.xml"/><Relationship Id="rId1" Type="http://schemas.openxmlformats.org/officeDocument/2006/relationships/tags" Target="../tags/tag8.xml"/><Relationship Id="rId10" Type="http://schemas.openxmlformats.org/officeDocument/2006/relationships/image" Target="../media/image9.svg"/><Relationship Id="rId4" Type="http://schemas.openxmlformats.org/officeDocument/2006/relationships/image" Target="../media/image18.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2826540"/>
            <a:ext cx="5482998" cy="4270400"/>
          </a:xfrm>
          <a:prstGeom prst="rect">
            <a:avLst/>
          </a:prstGeom>
        </p:spPr>
        <p:txBody>
          <a:bodyPr lIns="0" tIns="0" rIns="0" bIns="0" rtlCol="0" anchor="t">
            <a:spAutoFit/>
          </a:bodyPr>
          <a:lstStyle/>
          <a:p>
            <a:pPr algn="ctr">
              <a:lnSpc>
                <a:spcPts val="11059"/>
              </a:lnSpc>
            </a:pPr>
            <a:r>
              <a:rPr lang="en-US" sz="10533" spc="-105" dirty="0" err="1" smtClean="0">
                <a:solidFill>
                  <a:srgbClr val="FFFFFF"/>
                </a:solidFill>
                <a:latin typeface="Graphik Regular" panose="020B0503030202060203" pitchFamily="34" charset="0"/>
              </a:rPr>
              <a:t>SocialBuzz</a:t>
            </a:r>
            <a:endParaRPr lang="en-US" sz="10533" spc="-105" dirty="0" smtClean="0">
              <a:solidFill>
                <a:srgbClr val="FFFFFF"/>
              </a:solidFill>
              <a:latin typeface="Graphik Regular" panose="020B0503030202060203" pitchFamily="34" charset="0"/>
            </a:endParaRPr>
          </a:p>
          <a:p>
            <a:pPr algn="ctr">
              <a:lnSpc>
                <a:spcPts val="11059"/>
              </a:lnSpc>
            </a:pPr>
            <a:r>
              <a:rPr lang="en-US" sz="10533" spc="-105" dirty="0" smtClean="0">
                <a:solidFill>
                  <a:srgbClr val="FFFFFF"/>
                </a:solidFill>
                <a:latin typeface="Graphik Regular" panose="020B0503030202060203" pitchFamily="34" charset="0"/>
              </a:rPr>
              <a:t>Content Analysis</a:t>
            </a:r>
            <a:endParaRPr lang="en-US" sz="10533" spc="-105" dirty="0">
              <a:solidFill>
                <a:srgbClr val="FFFFFF"/>
              </a:solidFill>
              <a:latin typeface="Graphik Regular" panose="020B0503030202060203" pitchFamily="34" charset="0"/>
            </a:endParaRPr>
          </a:p>
        </p:txBody>
      </p:sp>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Tm="12889">
        <p159:morph option="byObject"/>
      </p:transition>
    </mc:Choice>
    <mc:Fallback>
      <p:transition spd="slow" advTm="1288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0"/>
              <a:ext cx="2891870" cy="2689439"/>
            </a:xfrm>
            <a:prstGeom prst="rect">
              <a:avLst/>
            </a:prstGeom>
          </p:spPr>
        </p:pic>
      </p:grpSp>
      <p:pic>
        <p:nvPicPr>
          <p:cNvPr id="24" name="Audio 23">
            <a:hlinkClick r:id="" action="ppaction://media"/>
            <a:extLst>
              <a:ext uri="{FF2B5EF4-FFF2-40B4-BE49-F238E27FC236}">
                <a16:creationId xmlns:a16="http://schemas.microsoft.com/office/drawing/2014/main" xmlns="" id="{8BE3D8A5-6081-2CF1-CE81-BCE0958D0E1B}"/>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extLst>
      <p:ext uri="{BB962C8B-B14F-4D97-AF65-F5344CB8AC3E}">
        <p14:creationId xmlns:p14="http://schemas.microsoft.com/office/powerpoint/2010/main" val="3677368504"/>
      </p:ext>
    </p:extLst>
  </p:cSld>
  <p:clrMapOvr>
    <a:masterClrMapping/>
  </p:clrMapOvr>
  <mc:AlternateContent xmlns:mc="http://schemas.openxmlformats.org/markup-compatibility/2006" xmlns:p14="http://schemas.microsoft.com/office/powerpoint/2010/main">
    <mc:Choice Requires="p14">
      <p:transition spd="slow" p14:dur="1500" advTm="10799">
        <p:split orient="vert"/>
      </p:transition>
    </mc:Choice>
    <mc:Fallback xmlns="">
      <p:transition spd="slow" advTm="10799">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4"/>
                </p:tgtEl>
              </p:cMediaNode>
            </p:audio>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9838214"/>
              <a:ext cx="3005065" cy="2794710"/>
            </a:xfrm>
            <a:prstGeom prst="rect">
              <a:avLst/>
            </a:prstGeom>
          </p:spPr>
        </p:pic>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Tm="88766">
        <p:fade/>
      </p:transition>
    </mc:Choice>
    <mc:Fallback xmlns="">
      <p:transition spd="med" advTm="8876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2" y="584600"/>
            <a:ext cx="17253775" cy="9117799"/>
            <a:chOff x="0" y="0"/>
            <a:chExt cx="23005033" cy="12157065"/>
          </a:xfrm>
        </p:grpSpPr>
        <p:pic>
          <p:nvPicPr>
            <p:cNvPr id="3" name="Picture 3"/>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9467626"/>
              <a:ext cx="2891870" cy="2689439"/>
            </a:xfrm>
            <a:prstGeom prst="rect">
              <a:avLst/>
            </a:prstGeom>
          </p:spPr>
        </p:pic>
      </p:grpSp>
      <p:sp>
        <p:nvSpPr>
          <p:cNvPr id="31" name="AutoShape 31"/>
          <p:cNvSpPr/>
          <p:nvPr/>
        </p:nvSpPr>
        <p:spPr>
          <a:xfrm>
            <a:off x="4572000" y="1909667"/>
            <a:ext cx="11717179" cy="6371750"/>
          </a:xfrm>
          <a:prstGeom prst="rect">
            <a:avLst/>
          </a:prstGeom>
          <a:solidFill>
            <a:schemeClr val="bg1"/>
          </a:solidFill>
        </p:spPr>
        <p:txBody>
          <a:bodyPr/>
          <a:lstStyle/>
          <a:p>
            <a:r>
              <a:rPr lang="en-US" dirty="0"/>
              <a:t>S</a:t>
            </a:r>
            <a:endParaRPr lang="en-IN" dirty="0"/>
          </a:p>
        </p:txBody>
      </p:sp>
      <p:pic>
        <p:nvPicPr>
          <p:cNvPr id="32" name="Picture 3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b="321"/>
          <a:stretch>
            <a:fillRect/>
          </a:stretch>
        </p:blipFill>
        <p:spPr>
          <a:xfrm rot="10799999">
            <a:off x="1973205" y="1909666"/>
            <a:ext cx="6551057" cy="6467667"/>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xmlns="" id="{FC46CD66-AC13-47A2-BDFC-B729BBDB5F2D}"/>
              </a:ext>
            </a:extLst>
          </p:cNvPr>
          <p:cNvSpPr txBox="1"/>
          <p:nvPr/>
        </p:nvSpPr>
        <p:spPr>
          <a:xfrm>
            <a:off x="8719948" y="2941116"/>
            <a:ext cx="7434451" cy="4031873"/>
          </a:xfrm>
          <a:prstGeom prst="rect">
            <a:avLst/>
          </a:prstGeom>
          <a:noFill/>
        </p:spPr>
        <p:txBody>
          <a:bodyPr wrap="square" rtlCol="0">
            <a:spAutoFit/>
          </a:bodyPr>
          <a:lstStyle/>
          <a:p>
            <a:r>
              <a:rPr lang="en-US" sz="3200" b="1" dirty="0"/>
              <a:t>Social Buzz </a:t>
            </a:r>
            <a:r>
              <a:rPr lang="en-US" sz="2800" dirty="0"/>
              <a:t>is a fast growing technology unicorn that need to adapt quickly to it’s </a:t>
            </a:r>
            <a:r>
              <a:rPr lang="en-US" sz="2800" dirty="0" err="1"/>
              <a:t>globle</a:t>
            </a:r>
            <a:r>
              <a:rPr lang="en-US" sz="2800" dirty="0"/>
              <a:t> scale.</a:t>
            </a:r>
          </a:p>
          <a:p>
            <a:r>
              <a:rPr lang="en-US" sz="2800" dirty="0"/>
              <a:t>Accenture has begun a 3 month POC focusing on these tasks:</a:t>
            </a:r>
          </a:p>
          <a:p>
            <a:endParaRPr lang="en-US" sz="2800" dirty="0"/>
          </a:p>
          <a:p>
            <a:pPr marL="342900" indent="-342900">
              <a:buFont typeface="Arial" panose="020B0604020202020204" pitchFamily="34" charset="0"/>
              <a:buChar char="•"/>
            </a:pPr>
            <a:r>
              <a:rPr lang="en-US" sz="2800" dirty="0"/>
              <a:t>An audit of Social Buzz’s  big data practice </a:t>
            </a:r>
          </a:p>
          <a:p>
            <a:pPr marL="342900" indent="-342900">
              <a:buFont typeface="Arial" panose="020B0604020202020204" pitchFamily="34" charset="0"/>
              <a:buChar char="•"/>
            </a:pPr>
            <a:r>
              <a:rPr lang="en-US" sz="2800" dirty="0"/>
              <a:t>Recommendations for a successful IPO</a:t>
            </a:r>
          </a:p>
          <a:p>
            <a:pPr marL="342900" indent="-342900">
              <a:buFont typeface="Arial" panose="020B0604020202020204" pitchFamily="34" charset="0"/>
              <a:buChar char="•"/>
            </a:pPr>
            <a:r>
              <a:rPr lang="en-US" sz="2800" dirty="0"/>
              <a:t>Analysis to find Social Buzz’s top 5 most popular categories of content</a:t>
            </a:r>
            <a:endParaRPr lang="en-IN" sz="2800" dirty="0"/>
          </a:p>
        </p:txBody>
      </p:sp>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Tm="71235">
        <p159:morph option="byObject"/>
      </p:transition>
    </mc:Choice>
    <mc:Fallback>
      <p:transition spd="slow" advTm="7123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horizont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a:off x="0" y="0"/>
              <a:ext cx="4083272" cy="4091977"/>
            </a:xfrm>
            <a:prstGeom prst="rect">
              <a:avLst/>
            </a:prstGeom>
          </p:spPr>
        </p:pic>
      </p:grpSp>
      <p:sp>
        <p:nvSpPr>
          <p:cNvPr id="6" name="AutoShape 6"/>
          <p:cNvSpPr/>
          <p:nvPr/>
        </p:nvSpPr>
        <p:spPr>
          <a:xfrm>
            <a:off x="0" y="18176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12"/>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xmlns="" id="{157B857D-702A-49C1-94D1-1579893C1503}"/>
              </a:ext>
            </a:extLst>
          </p:cNvPr>
          <p:cNvSpPr txBox="1"/>
          <p:nvPr/>
        </p:nvSpPr>
        <p:spPr>
          <a:xfrm>
            <a:off x="2107521" y="5021200"/>
            <a:ext cx="7856962" cy="3785652"/>
          </a:xfrm>
          <a:prstGeom prst="rect">
            <a:avLst/>
          </a:prstGeom>
          <a:noFill/>
        </p:spPr>
        <p:txBody>
          <a:bodyPr wrap="square" rtlCol="0">
            <a:spAutoFit/>
          </a:bodyPr>
          <a:lstStyle/>
          <a:p>
            <a:r>
              <a:rPr lang="en-US" sz="3600" b="1" dirty="0">
                <a:solidFill>
                  <a:schemeClr val="bg1"/>
                </a:solidFill>
              </a:rPr>
              <a:t>Over </a:t>
            </a:r>
            <a:r>
              <a:rPr lang="en-US" sz="3600" b="1" u="sng" dirty="0">
                <a:solidFill>
                  <a:schemeClr val="bg1"/>
                </a:solidFill>
              </a:rPr>
              <a:t>100000</a:t>
            </a:r>
            <a:r>
              <a:rPr lang="en-US" sz="3600" b="1" dirty="0">
                <a:solidFill>
                  <a:schemeClr val="bg1"/>
                </a:solidFill>
              </a:rPr>
              <a:t> posts per day</a:t>
            </a:r>
          </a:p>
          <a:p>
            <a:endParaRPr lang="en-US" sz="3600" dirty="0">
              <a:solidFill>
                <a:schemeClr val="bg1"/>
              </a:solidFill>
            </a:endParaRPr>
          </a:p>
          <a:p>
            <a:r>
              <a:rPr lang="en-US" sz="3600" b="1" u="sng" dirty="0">
                <a:solidFill>
                  <a:schemeClr val="bg1"/>
                </a:solidFill>
              </a:rPr>
              <a:t>36,500,000 </a:t>
            </a:r>
            <a:r>
              <a:rPr lang="en-US" sz="3600" b="1" dirty="0">
                <a:solidFill>
                  <a:schemeClr val="bg1"/>
                </a:solidFill>
              </a:rPr>
              <a:t>pieces of content per year!</a:t>
            </a:r>
          </a:p>
          <a:p>
            <a:endParaRPr lang="en-US" sz="3600" dirty="0">
              <a:solidFill>
                <a:schemeClr val="bg1"/>
              </a:solidFill>
            </a:endParaRPr>
          </a:p>
          <a:p>
            <a:r>
              <a:rPr lang="en-US" sz="2400" b="1" dirty="0">
                <a:solidFill>
                  <a:schemeClr val="bg1"/>
                </a:solidFill>
              </a:rPr>
              <a:t>But how to Capitalize on it when there is so much?</a:t>
            </a:r>
          </a:p>
          <a:p>
            <a:endParaRPr lang="en-US" sz="2400" dirty="0">
              <a:solidFill>
                <a:schemeClr val="bg1"/>
              </a:solidFill>
            </a:endParaRPr>
          </a:p>
          <a:p>
            <a:r>
              <a:rPr lang="en-US" sz="2400" b="1" dirty="0">
                <a:solidFill>
                  <a:schemeClr val="bg1"/>
                </a:solidFill>
              </a:rPr>
              <a:t>Analysis to find Social Buzz’s top 5 most popular categories of content</a:t>
            </a:r>
            <a:endParaRPr lang="en-IN" sz="2400" b="1" dirty="0">
              <a:solidFill>
                <a:schemeClr val="bg1"/>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3400" advTm="45568">
        <p14:reveal/>
      </p:transition>
    </mc:Choice>
    <mc:Fallback xmlns="">
      <p:transition spd="slow" advTm="4556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6"/>
          <p:cNvGrpSpPr>
            <a:grpSpLocks noChangeAspect="1"/>
          </p:cNvGrpSpPr>
          <p:nvPr/>
        </p:nvGrpSpPr>
        <p:grpSpPr>
          <a:xfrm>
            <a:off x="11734800" y="1333500"/>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60355"/>
            <a:ext cx="6750815" cy="6635945"/>
          </a:xfrm>
          <a:prstGeom prst="rect">
            <a:avLst/>
          </a:prstGeom>
          <a:solidFill>
            <a:srgbClr val="FFFFFF"/>
          </a:solidFill>
        </p:spPr>
      </p:sp>
      <p:grpSp>
        <p:nvGrpSpPr>
          <p:cNvPr id="16" name="Group 16"/>
          <p:cNvGrpSpPr>
            <a:grpSpLocks noChangeAspect="1"/>
          </p:cNvGrpSpPr>
          <p:nvPr/>
        </p:nvGrpSpPr>
        <p:grpSpPr>
          <a:xfrm>
            <a:off x="11811000" y="7353300"/>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277600" y="11811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cstate="print"/>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5" y="4274206"/>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cstate="print"/>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xmlns="" id="{5EDC0190-11E3-41EB-8EFE-A4135C0C08AE}"/>
              </a:ext>
            </a:extLst>
          </p:cNvPr>
          <p:cNvSpPr txBox="1"/>
          <p:nvPr/>
        </p:nvSpPr>
        <p:spPr>
          <a:xfrm>
            <a:off x="14447029" y="1506989"/>
            <a:ext cx="3048000" cy="1200329"/>
          </a:xfrm>
          <a:prstGeom prst="rect">
            <a:avLst/>
          </a:prstGeom>
          <a:noFill/>
        </p:spPr>
        <p:txBody>
          <a:bodyPr wrap="square" rtlCol="0">
            <a:spAutoFit/>
          </a:bodyPr>
          <a:lstStyle/>
          <a:p>
            <a:r>
              <a:rPr lang="en-US" sz="2400" b="1" dirty="0"/>
              <a:t>ANDREW FLEMING</a:t>
            </a:r>
          </a:p>
          <a:p>
            <a:r>
              <a:rPr lang="en-US" sz="2400" b="1" dirty="0"/>
              <a:t>Chief Technology Architect</a:t>
            </a:r>
            <a:endParaRPr lang="en-IN" sz="2400" b="1" dirty="0"/>
          </a:p>
        </p:txBody>
      </p:sp>
      <p:sp>
        <p:nvSpPr>
          <p:cNvPr id="33" name="TextBox 32">
            <a:extLst>
              <a:ext uri="{FF2B5EF4-FFF2-40B4-BE49-F238E27FC236}">
                <a16:creationId xmlns:a16="http://schemas.microsoft.com/office/drawing/2014/main" xmlns="" id="{EE8491CD-87DC-4668-9B13-15657995981C}"/>
              </a:ext>
            </a:extLst>
          </p:cNvPr>
          <p:cNvSpPr txBox="1"/>
          <p:nvPr/>
        </p:nvSpPr>
        <p:spPr>
          <a:xfrm>
            <a:off x="14422376" y="4494263"/>
            <a:ext cx="2725464" cy="830997"/>
          </a:xfrm>
          <a:prstGeom prst="rect">
            <a:avLst/>
          </a:prstGeom>
          <a:noFill/>
        </p:spPr>
        <p:txBody>
          <a:bodyPr wrap="square" rtlCol="0">
            <a:spAutoFit/>
          </a:bodyPr>
          <a:lstStyle/>
          <a:p>
            <a:r>
              <a:rPr lang="en-US" sz="2400" b="1" dirty="0"/>
              <a:t>MARCUS</a:t>
            </a:r>
            <a:r>
              <a:rPr lang="en-US" sz="2000" b="1" dirty="0"/>
              <a:t> </a:t>
            </a:r>
            <a:r>
              <a:rPr lang="en-US" sz="2400" b="1" dirty="0"/>
              <a:t>ROMPTON</a:t>
            </a:r>
            <a:endParaRPr lang="en-US" sz="2000" b="1" dirty="0"/>
          </a:p>
          <a:p>
            <a:r>
              <a:rPr lang="en-US" sz="2400" b="1" dirty="0"/>
              <a:t>Senior Principal</a:t>
            </a:r>
            <a:endParaRPr lang="en-IN" sz="2400" b="1" dirty="0"/>
          </a:p>
        </p:txBody>
      </p:sp>
      <p:sp>
        <p:nvSpPr>
          <p:cNvPr id="34" name="TextBox 33">
            <a:extLst>
              <a:ext uri="{FF2B5EF4-FFF2-40B4-BE49-F238E27FC236}">
                <a16:creationId xmlns:a16="http://schemas.microsoft.com/office/drawing/2014/main" xmlns="" id="{F416C8E8-7AB8-4134-B77A-4ADE4F9807B5}"/>
              </a:ext>
            </a:extLst>
          </p:cNvPr>
          <p:cNvSpPr txBox="1"/>
          <p:nvPr/>
        </p:nvSpPr>
        <p:spPr>
          <a:xfrm>
            <a:off x="14542853" y="7567606"/>
            <a:ext cx="2667000" cy="830997"/>
          </a:xfrm>
          <a:prstGeom prst="rect">
            <a:avLst/>
          </a:prstGeom>
          <a:noFill/>
        </p:spPr>
        <p:txBody>
          <a:bodyPr wrap="square" rtlCol="0">
            <a:spAutoFit/>
          </a:bodyPr>
          <a:lstStyle/>
          <a:p>
            <a:r>
              <a:rPr lang="en-US" sz="2400" b="1" dirty="0" err="1" smtClean="0"/>
              <a:t>Jayesh</a:t>
            </a:r>
            <a:r>
              <a:rPr lang="en-US" sz="2400" b="1" dirty="0" smtClean="0"/>
              <a:t> </a:t>
            </a:r>
            <a:r>
              <a:rPr lang="en-US" sz="2400" b="1" dirty="0" err="1" smtClean="0"/>
              <a:t>Jadhav</a:t>
            </a:r>
            <a:endParaRPr lang="en-US" sz="2400" b="1" dirty="0"/>
          </a:p>
          <a:p>
            <a:r>
              <a:rPr lang="en-US" sz="2400" b="1" dirty="0"/>
              <a:t>Data Analyst</a:t>
            </a:r>
            <a:endParaRPr lang="en-IN" sz="2400" b="1" dirty="0"/>
          </a:p>
        </p:txBody>
      </p:sp>
      <p:sp>
        <p:nvSpPr>
          <p:cNvPr id="41" name="Freeform 25">
            <a:extLst>
              <a:ext uri="{FF2B5EF4-FFF2-40B4-BE49-F238E27FC236}">
                <a16:creationId xmlns:a16="http://schemas.microsoft.com/office/drawing/2014/main" xmlns="" id="{52404D8F-293C-2ACE-D053-FFBE653A02F2}"/>
              </a:ext>
            </a:extLst>
          </p:cNvPr>
          <p:cNvSpPr/>
          <p:nvPr/>
        </p:nvSpPr>
        <p:spPr>
          <a:xfrm>
            <a:off x="11302021" y="7295444"/>
            <a:ext cx="2038516" cy="2065226"/>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pic>
        <p:nvPicPr>
          <p:cNvPr id="35" name="Picture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333337" y="7324372"/>
            <a:ext cx="1975882" cy="2007370"/>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Tm="73695">
        <p159:morph option="byObject"/>
      </p:transition>
    </mc:Choice>
    <mc:Fallback>
      <p:transition spd="slow" advTm="7369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1000"/>
                                        <p:tgtEl>
                                          <p:spTgt spid="35"/>
                                        </p:tgtEl>
                                      </p:cBhvr>
                                    </p:animEffect>
                                    <p:anim calcmode="lin" valueType="num">
                                      <p:cBhvr>
                                        <p:cTn id="22" dur="1000" fill="hold"/>
                                        <p:tgtEl>
                                          <p:spTgt spid="35"/>
                                        </p:tgtEl>
                                        <p:attrNameLst>
                                          <p:attrName>ppt_x</p:attrName>
                                        </p:attrNameLst>
                                      </p:cBhvr>
                                      <p:tavLst>
                                        <p:tav tm="0">
                                          <p:val>
                                            <p:strVal val="#ppt_x"/>
                                          </p:val>
                                        </p:tav>
                                        <p:tav tm="100000">
                                          <p:val>
                                            <p:strVal val="#ppt_x"/>
                                          </p:val>
                                        </p:tav>
                                      </p:tavLst>
                                    </p:anim>
                                    <p:anim calcmode="lin" valueType="num">
                                      <p:cBhvr>
                                        <p:cTn id="2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xmlns="" id="{834FAC5E-314C-4B7E-86B2-4BC67498A897}"/>
              </a:ext>
            </a:extLst>
          </p:cNvPr>
          <p:cNvSpPr txBox="1"/>
          <p:nvPr/>
        </p:nvSpPr>
        <p:spPr>
          <a:xfrm>
            <a:off x="4056664" y="1348113"/>
            <a:ext cx="5493759" cy="523220"/>
          </a:xfrm>
          <a:prstGeom prst="rect">
            <a:avLst/>
          </a:prstGeom>
          <a:noFill/>
        </p:spPr>
        <p:txBody>
          <a:bodyPr wrap="square" rtlCol="0">
            <a:spAutoFit/>
          </a:bodyPr>
          <a:lstStyle/>
          <a:p>
            <a:r>
              <a:rPr lang="en-US" sz="2800" dirty="0">
                <a:solidFill>
                  <a:schemeClr val="bg1"/>
                </a:solidFill>
              </a:rPr>
              <a:t>Data Understanding</a:t>
            </a:r>
            <a:endParaRPr lang="en-IN" sz="2800" dirty="0">
              <a:solidFill>
                <a:schemeClr val="bg1"/>
              </a:solidFill>
            </a:endParaRPr>
          </a:p>
        </p:txBody>
      </p:sp>
      <p:sp>
        <p:nvSpPr>
          <p:cNvPr id="40" name="TextBox 39">
            <a:extLst>
              <a:ext uri="{FF2B5EF4-FFF2-40B4-BE49-F238E27FC236}">
                <a16:creationId xmlns:a16="http://schemas.microsoft.com/office/drawing/2014/main" xmlns="" id="{8991B625-5E65-4399-B7EF-A90E482B29E0}"/>
              </a:ext>
            </a:extLst>
          </p:cNvPr>
          <p:cNvSpPr txBox="1"/>
          <p:nvPr/>
        </p:nvSpPr>
        <p:spPr>
          <a:xfrm>
            <a:off x="5764133" y="3107154"/>
            <a:ext cx="2429747" cy="523220"/>
          </a:xfrm>
          <a:prstGeom prst="rect">
            <a:avLst/>
          </a:prstGeom>
          <a:noFill/>
        </p:spPr>
        <p:txBody>
          <a:bodyPr wrap="square" rtlCol="0">
            <a:spAutoFit/>
          </a:bodyPr>
          <a:lstStyle/>
          <a:p>
            <a:r>
              <a:rPr lang="en-US" sz="2800" dirty="0">
                <a:solidFill>
                  <a:schemeClr val="bg1"/>
                </a:solidFill>
              </a:rPr>
              <a:t>Data Cleaning</a:t>
            </a:r>
            <a:endParaRPr lang="en-IN" sz="2800" dirty="0">
              <a:solidFill>
                <a:schemeClr val="bg1"/>
              </a:solidFill>
            </a:endParaRPr>
          </a:p>
        </p:txBody>
      </p:sp>
      <p:sp>
        <p:nvSpPr>
          <p:cNvPr id="41" name="TextBox 40">
            <a:extLst>
              <a:ext uri="{FF2B5EF4-FFF2-40B4-BE49-F238E27FC236}">
                <a16:creationId xmlns:a16="http://schemas.microsoft.com/office/drawing/2014/main" xmlns="" id="{8FA6C4FC-CA89-4909-914E-10821BC58210}"/>
              </a:ext>
            </a:extLst>
          </p:cNvPr>
          <p:cNvSpPr txBox="1"/>
          <p:nvPr/>
        </p:nvSpPr>
        <p:spPr>
          <a:xfrm>
            <a:off x="7803225" y="4781368"/>
            <a:ext cx="2429747" cy="523220"/>
          </a:xfrm>
          <a:prstGeom prst="rect">
            <a:avLst/>
          </a:prstGeom>
          <a:noFill/>
        </p:spPr>
        <p:txBody>
          <a:bodyPr wrap="square" rtlCol="0">
            <a:spAutoFit/>
          </a:bodyPr>
          <a:lstStyle/>
          <a:p>
            <a:r>
              <a:rPr lang="en-US" sz="2800" dirty="0">
                <a:solidFill>
                  <a:schemeClr val="bg1"/>
                </a:solidFill>
              </a:rPr>
              <a:t>Data Modelling</a:t>
            </a:r>
            <a:endParaRPr lang="en-IN" sz="2800" dirty="0">
              <a:solidFill>
                <a:schemeClr val="bg1"/>
              </a:solidFill>
            </a:endParaRPr>
          </a:p>
        </p:txBody>
      </p:sp>
      <p:sp>
        <p:nvSpPr>
          <p:cNvPr id="42" name="TextBox 41">
            <a:extLst>
              <a:ext uri="{FF2B5EF4-FFF2-40B4-BE49-F238E27FC236}">
                <a16:creationId xmlns:a16="http://schemas.microsoft.com/office/drawing/2014/main" xmlns="" id="{F2BF4D85-42CE-4C07-A46F-225FCAA25954}"/>
              </a:ext>
            </a:extLst>
          </p:cNvPr>
          <p:cNvSpPr txBox="1"/>
          <p:nvPr/>
        </p:nvSpPr>
        <p:spPr>
          <a:xfrm>
            <a:off x="9725885" y="6206233"/>
            <a:ext cx="2429747" cy="523220"/>
          </a:xfrm>
          <a:prstGeom prst="rect">
            <a:avLst/>
          </a:prstGeom>
          <a:noFill/>
        </p:spPr>
        <p:txBody>
          <a:bodyPr wrap="square" rtlCol="0">
            <a:spAutoFit/>
          </a:bodyPr>
          <a:lstStyle/>
          <a:p>
            <a:r>
              <a:rPr lang="en-US" sz="2800" dirty="0">
                <a:solidFill>
                  <a:schemeClr val="bg1"/>
                </a:solidFill>
              </a:rPr>
              <a:t>Data Analysis</a:t>
            </a:r>
            <a:endParaRPr lang="en-IN" sz="2800" dirty="0">
              <a:solidFill>
                <a:schemeClr val="bg1"/>
              </a:solidFill>
            </a:endParaRPr>
          </a:p>
        </p:txBody>
      </p:sp>
      <p:sp>
        <p:nvSpPr>
          <p:cNvPr id="43" name="TextBox 42">
            <a:extLst>
              <a:ext uri="{FF2B5EF4-FFF2-40B4-BE49-F238E27FC236}">
                <a16:creationId xmlns:a16="http://schemas.microsoft.com/office/drawing/2014/main" xmlns="" id="{1AC58DA2-8A77-4978-A07E-95D1583F33C6}"/>
              </a:ext>
            </a:extLst>
          </p:cNvPr>
          <p:cNvSpPr txBox="1"/>
          <p:nvPr/>
        </p:nvSpPr>
        <p:spPr>
          <a:xfrm>
            <a:off x="11337710" y="8037333"/>
            <a:ext cx="2941236" cy="523220"/>
          </a:xfrm>
          <a:prstGeom prst="rect">
            <a:avLst/>
          </a:prstGeom>
          <a:noFill/>
        </p:spPr>
        <p:txBody>
          <a:bodyPr wrap="square" rtlCol="0">
            <a:spAutoFit/>
          </a:bodyPr>
          <a:lstStyle/>
          <a:p>
            <a:r>
              <a:rPr lang="en-US" sz="2800" dirty="0">
                <a:solidFill>
                  <a:schemeClr val="bg1"/>
                </a:solidFill>
              </a:rPr>
              <a:t>Uncover Insights</a:t>
            </a:r>
            <a:endParaRPr lang="en-IN" sz="2800" dirty="0">
              <a:solidFill>
                <a:schemeClr val="bg1"/>
              </a:solidFill>
            </a:endParaRPr>
          </a:p>
        </p:txBody>
      </p:sp>
    </p:spTree>
  </p:cSld>
  <p:clrMapOvr>
    <a:masterClrMapping/>
  </p:clrMapOvr>
  <p:transition spd="slow" advTm="84674">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8"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2670342" y="6480309"/>
            <a:ext cx="2972219" cy="881758"/>
          </a:xfrm>
          <a:prstGeom prst="rect">
            <a:avLst/>
          </a:prstGeom>
        </p:spPr>
      </p:pic>
      <p:sp>
        <p:nvSpPr>
          <p:cNvPr id="15" name="TextBox 14">
            <a:extLst>
              <a:ext uri="{FF2B5EF4-FFF2-40B4-BE49-F238E27FC236}">
                <a16:creationId xmlns:a16="http://schemas.microsoft.com/office/drawing/2014/main" xmlns="" id="{959791F5-88FE-45E3-8923-DACE504A3BC3}"/>
              </a:ext>
            </a:extLst>
          </p:cNvPr>
          <p:cNvSpPr txBox="1"/>
          <p:nvPr/>
        </p:nvSpPr>
        <p:spPr>
          <a:xfrm>
            <a:off x="2851268" y="4058699"/>
            <a:ext cx="1524000" cy="2031325"/>
          </a:xfrm>
          <a:prstGeom prst="rect">
            <a:avLst/>
          </a:prstGeom>
          <a:noFill/>
        </p:spPr>
        <p:txBody>
          <a:bodyPr wrap="square" rtlCol="0">
            <a:spAutoFit/>
          </a:bodyPr>
          <a:lstStyle/>
          <a:p>
            <a:pPr algn="ctr"/>
            <a:r>
              <a:rPr lang="en-US" sz="5400" dirty="0">
                <a:solidFill>
                  <a:srgbClr val="A100FF"/>
                </a:solidFill>
              </a:rPr>
              <a:t>16</a:t>
            </a:r>
          </a:p>
          <a:p>
            <a:pPr algn="ctr"/>
            <a:endParaRPr lang="en-US" sz="2400" dirty="0"/>
          </a:p>
          <a:p>
            <a:pPr algn="ctr"/>
            <a:r>
              <a:rPr lang="en-US" sz="2400" dirty="0"/>
              <a:t>Unique Categories</a:t>
            </a:r>
            <a:endParaRPr lang="en-IN" sz="2400" dirty="0"/>
          </a:p>
        </p:txBody>
      </p:sp>
      <p:sp>
        <p:nvSpPr>
          <p:cNvPr id="17" name="TextBox 16">
            <a:extLst>
              <a:ext uri="{FF2B5EF4-FFF2-40B4-BE49-F238E27FC236}">
                <a16:creationId xmlns:a16="http://schemas.microsoft.com/office/drawing/2014/main" xmlns="" id="{E1615619-1B82-46C0-8A9C-43A8D8691A88}"/>
              </a:ext>
            </a:extLst>
          </p:cNvPr>
          <p:cNvSpPr txBox="1"/>
          <p:nvPr/>
        </p:nvSpPr>
        <p:spPr>
          <a:xfrm>
            <a:off x="7391400" y="4058699"/>
            <a:ext cx="2837052" cy="2031325"/>
          </a:xfrm>
          <a:prstGeom prst="rect">
            <a:avLst/>
          </a:prstGeom>
          <a:noFill/>
        </p:spPr>
        <p:txBody>
          <a:bodyPr wrap="square" rtlCol="0">
            <a:spAutoFit/>
          </a:bodyPr>
          <a:lstStyle/>
          <a:p>
            <a:pPr algn="ctr"/>
            <a:r>
              <a:rPr lang="en-US" sz="5400" dirty="0">
                <a:solidFill>
                  <a:srgbClr val="A100FF"/>
                </a:solidFill>
              </a:rPr>
              <a:t>Animal</a:t>
            </a:r>
          </a:p>
          <a:p>
            <a:pPr algn="ctr"/>
            <a:endParaRPr lang="en-US" sz="2400" dirty="0"/>
          </a:p>
          <a:p>
            <a:pPr algn="ctr"/>
            <a:r>
              <a:rPr lang="en-US" sz="2400" dirty="0"/>
              <a:t>Most Favorite Category</a:t>
            </a:r>
            <a:endParaRPr lang="en-IN" sz="2400" dirty="0"/>
          </a:p>
        </p:txBody>
      </p:sp>
      <p:sp>
        <p:nvSpPr>
          <p:cNvPr id="18" name="TextBox 17">
            <a:extLst>
              <a:ext uri="{FF2B5EF4-FFF2-40B4-BE49-F238E27FC236}">
                <a16:creationId xmlns:a16="http://schemas.microsoft.com/office/drawing/2014/main" xmlns="" id="{FE2AB508-FCED-4BE7-98AA-90390FA7F8FD}"/>
              </a:ext>
            </a:extLst>
          </p:cNvPr>
          <p:cNvSpPr txBox="1"/>
          <p:nvPr/>
        </p:nvSpPr>
        <p:spPr>
          <a:xfrm>
            <a:off x="13768703" y="4108015"/>
            <a:ext cx="3336058" cy="1292662"/>
          </a:xfrm>
          <a:prstGeom prst="rect">
            <a:avLst/>
          </a:prstGeom>
          <a:noFill/>
        </p:spPr>
        <p:txBody>
          <a:bodyPr wrap="square" rtlCol="0">
            <a:spAutoFit/>
          </a:bodyPr>
          <a:lstStyle/>
          <a:p>
            <a:pPr algn="ctr"/>
            <a:endParaRPr lang="en-US" sz="5400" dirty="0"/>
          </a:p>
          <a:p>
            <a:pPr algn="ctr"/>
            <a:endParaRPr lang="en-IN" sz="2400" dirty="0"/>
          </a:p>
        </p:txBody>
      </p:sp>
      <p:sp>
        <p:nvSpPr>
          <p:cNvPr id="19" name="TextBox 18">
            <a:extLst>
              <a:ext uri="{FF2B5EF4-FFF2-40B4-BE49-F238E27FC236}">
                <a16:creationId xmlns:a16="http://schemas.microsoft.com/office/drawing/2014/main" xmlns="" id="{DED1CC85-9035-45EE-ACF1-34DB411300CA}"/>
              </a:ext>
            </a:extLst>
          </p:cNvPr>
          <p:cNvSpPr txBox="1"/>
          <p:nvPr/>
        </p:nvSpPr>
        <p:spPr>
          <a:xfrm>
            <a:off x="12345302" y="4064943"/>
            <a:ext cx="3622298" cy="2031325"/>
          </a:xfrm>
          <a:prstGeom prst="rect">
            <a:avLst/>
          </a:prstGeom>
          <a:noFill/>
        </p:spPr>
        <p:txBody>
          <a:bodyPr wrap="square" rtlCol="0">
            <a:spAutoFit/>
          </a:bodyPr>
          <a:lstStyle/>
          <a:p>
            <a:pPr algn="ctr"/>
            <a:r>
              <a:rPr lang="en-US" sz="5400" dirty="0">
                <a:solidFill>
                  <a:srgbClr val="A100FF"/>
                </a:solidFill>
              </a:rPr>
              <a:t>May</a:t>
            </a:r>
          </a:p>
          <a:p>
            <a:pPr algn="ctr"/>
            <a:endParaRPr lang="en-US" sz="2400" dirty="0"/>
          </a:p>
          <a:p>
            <a:pPr algn="ctr"/>
            <a:r>
              <a:rPr lang="en-US" sz="2400" dirty="0"/>
              <a:t>Month with</a:t>
            </a:r>
          </a:p>
          <a:p>
            <a:pPr algn="ctr"/>
            <a:r>
              <a:rPr lang="en-US" sz="2400" dirty="0"/>
              <a:t> Most Number of posts</a:t>
            </a:r>
            <a:endParaRPr lang="en-IN" sz="2400" dirty="0"/>
          </a:p>
        </p:txBody>
      </p:sp>
      <p:pic>
        <p:nvPicPr>
          <p:cNvPr id="14" name="Audio 13">
            <a:hlinkClick r:id="" action="ppaction://media"/>
            <a:extLst>
              <a:ext uri="{FF2B5EF4-FFF2-40B4-BE49-F238E27FC236}">
                <a16:creationId xmlns:a16="http://schemas.microsoft.com/office/drawing/2014/main" xmlns="" id="{3E98D589-88C8-653A-284D-67A870F13471}"/>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Tm="50147">
        <p159:morph option="byObject"/>
      </p:transition>
    </mc:Choice>
    <mc:Fallback>
      <p:transition spd="slow" advTm="501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4"/>
                </p:tgtEl>
              </p:cMediaNode>
            </p:audio>
          </p:childTnLst>
        </p:cTn>
      </p:par>
    </p:tnLst>
    <p:bldLst>
      <p:bldP spid="15" grpId="0"/>
      <p:bldP spid="17"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8" name="Group 8"/>
          <p:cNvGrpSpPr/>
          <p:nvPr/>
        </p:nvGrpSpPr>
        <p:grpSpPr>
          <a:xfrm>
            <a:off x="1905000" y="8648700"/>
            <a:ext cx="17253775" cy="2017079"/>
            <a:chOff x="0" y="0"/>
            <a:chExt cx="23005033" cy="2689439"/>
          </a:xfrm>
        </p:grpSpPr>
        <p:pic>
          <p:nvPicPr>
            <p:cNvPr id="9" name="Picture 9"/>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4"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pic>
        <p:nvPicPr>
          <p:cNvPr id="25" name="Picture 24">
            <a:extLst>
              <a:ext uri="{FF2B5EF4-FFF2-40B4-BE49-F238E27FC236}">
                <a16:creationId xmlns:a16="http://schemas.microsoft.com/office/drawing/2014/main" xmlns="" id="{A5CD0460-9A5B-A33D-8E32-BEC5D4BCBE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9043" y="419100"/>
            <a:ext cx="16966301" cy="7685053"/>
          </a:xfrm>
          <a:prstGeom prst="rect">
            <a:avLst/>
          </a:prstGeom>
        </p:spPr>
      </p:pic>
      <p:pic>
        <p:nvPicPr>
          <p:cNvPr id="1026"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3086100"/>
            <a:ext cx="2667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Tm="53486">
        <p159:morph option="byObject"/>
      </p:transition>
    </mc:Choice>
    <mc:Fallback>
      <p:transition spd="slow" advTm="53486">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8"/>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9"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xmlns=""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xmlns=""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xmlns=""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xmlns=""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xmlns=""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xmlns=""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6" name="TextBox 25">
            <a:extLst>
              <a:ext uri="{FF2B5EF4-FFF2-40B4-BE49-F238E27FC236}">
                <a16:creationId xmlns:a16="http://schemas.microsoft.com/office/drawing/2014/main" xmlns="" id="{88A0E0B2-4FD7-42ED-8644-E7ED386857D4}"/>
              </a:ext>
            </a:extLst>
          </p:cNvPr>
          <p:cNvSpPr txBox="1"/>
          <p:nvPr/>
        </p:nvSpPr>
        <p:spPr>
          <a:xfrm>
            <a:off x="10752598" y="1580430"/>
            <a:ext cx="7230602" cy="1938992"/>
          </a:xfrm>
          <a:prstGeom prst="rect">
            <a:avLst/>
          </a:prstGeom>
          <a:noFill/>
        </p:spPr>
        <p:txBody>
          <a:bodyPr wrap="square" rtlCol="0">
            <a:spAutoFit/>
          </a:bodyPr>
          <a:lstStyle/>
          <a:p>
            <a:r>
              <a:rPr lang="en-US" sz="2400" b="1" dirty="0"/>
              <a:t>ANALYSIS</a:t>
            </a:r>
          </a:p>
          <a:p>
            <a:endParaRPr lang="en-US" sz="2400" dirty="0"/>
          </a:p>
          <a:p>
            <a:pPr algn="just"/>
            <a:r>
              <a:rPr lang="en-US" sz="2400" dirty="0"/>
              <a:t>Science and Technology  are the most popular categories of content showing that people enjoy “real-life” and “factual” content the most.</a:t>
            </a:r>
            <a:endParaRPr lang="en-IN" sz="2400" dirty="0"/>
          </a:p>
        </p:txBody>
      </p:sp>
      <p:sp>
        <p:nvSpPr>
          <p:cNvPr id="27" name="TextBox 26">
            <a:extLst>
              <a:ext uri="{FF2B5EF4-FFF2-40B4-BE49-F238E27FC236}">
                <a16:creationId xmlns:a16="http://schemas.microsoft.com/office/drawing/2014/main" xmlns="" id="{4B9B2EF6-9013-4214-B3B3-6B3127EE4829}"/>
              </a:ext>
            </a:extLst>
          </p:cNvPr>
          <p:cNvSpPr txBox="1"/>
          <p:nvPr/>
        </p:nvSpPr>
        <p:spPr>
          <a:xfrm>
            <a:off x="10752597" y="4087269"/>
            <a:ext cx="7230602" cy="2677656"/>
          </a:xfrm>
          <a:prstGeom prst="rect">
            <a:avLst/>
          </a:prstGeom>
          <a:noFill/>
        </p:spPr>
        <p:txBody>
          <a:bodyPr wrap="square" rtlCol="0">
            <a:spAutoFit/>
          </a:bodyPr>
          <a:lstStyle/>
          <a:p>
            <a:r>
              <a:rPr lang="en-US" sz="2400" b="1" dirty="0"/>
              <a:t>INSIGHT</a:t>
            </a:r>
          </a:p>
          <a:p>
            <a:endParaRPr lang="en-US" sz="2400" dirty="0"/>
          </a:p>
          <a:p>
            <a:pPr algn="just"/>
            <a:r>
              <a:rPr lang="en-US" sz="2400" dirty="0"/>
              <a:t>Food is a common theme with the top 5 Categories with “Science” ranking the highest. This may give an indication to the audience within your user base. You could use the insight to create a campaign and work with healthy eating brands to boots user engagement.</a:t>
            </a:r>
          </a:p>
        </p:txBody>
      </p:sp>
      <p:sp>
        <p:nvSpPr>
          <p:cNvPr id="28" name="TextBox 27">
            <a:extLst>
              <a:ext uri="{FF2B5EF4-FFF2-40B4-BE49-F238E27FC236}">
                <a16:creationId xmlns:a16="http://schemas.microsoft.com/office/drawing/2014/main" xmlns="" id="{91188726-8B56-4BDF-9AF4-67FBE5291FD1}"/>
              </a:ext>
            </a:extLst>
          </p:cNvPr>
          <p:cNvSpPr txBox="1"/>
          <p:nvPr/>
        </p:nvSpPr>
        <p:spPr>
          <a:xfrm>
            <a:off x="10752597" y="7445172"/>
            <a:ext cx="7208371" cy="2308324"/>
          </a:xfrm>
          <a:prstGeom prst="rect">
            <a:avLst/>
          </a:prstGeom>
          <a:noFill/>
        </p:spPr>
        <p:txBody>
          <a:bodyPr wrap="square" rtlCol="0">
            <a:spAutoFit/>
          </a:bodyPr>
          <a:lstStyle/>
          <a:p>
            <a:r>
              <a:rPr lang="en-US" sz="2400" b="1" dirty="0"/>
              <a:t>NEXT STEPS</a:t>
            </a:r>
          </a:p>
          <a:p>
            <a:endParaRPr lang="en-US" sz="2400" dirty="0"/>
          </a:p>
          <a:p>
            <a:pPr algn="just"/>
            <a:r>
              <a:rPr lang="en-US" sz="2400" dirty="0"/>
              <a:t>This  ad-hoc analysis is insightful, but it’s time to take this analysis into large scale production for real-time understanding of your business. We can show you how to do this.</a:t>
            </a:r>
            <a:endParaRPr lang="en-IN" sz="2400" dirty="0"/>
          </a:p>
        </p:txBody>
      </p:sp>
    </p:spTree>
    <p:custDataLst>
      <p:tags r:id="rId1"/>
    </p:custData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Tm="70334">
        <p159:morph option="byObject"/>
      </p:transition>
    </mc:Choice>
    <mc:Fallback>
      <p:transition spd="slow" advTm="7033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ags/tag2.xml><?xml version="1.0" encoding="utf-8"?>
<p:tagLst xmlns:a="http://schemas.openxmlformats.org/drawingml/2006/main" xmlns:r="http://schemas.openxmlformats.org/officeDocument/2006/relationships" xmlns:p="http://schemas.openxmlformats.org/presentationml/2006/main">
  <p:tag name="TIMING" val="|1.4"/>
</p:tagLst>
</file>

<file path=ppt/tags/tag3.xml><?xml version="1.0" encoding="utf-8"?>
<p:tagLst xmlns:a="http://schemas.openxmlformats.org/drawingml/2006/main" xmlns:r="http://schemas.openxmlformats.org/officeDocument/2006/relationships" xmlns:p="http://schemas.openxmlformats.org/presentationml/2006/main">
  <p:tag name="TIMING" val="|1.8"/>
</p:tagLst>
</file>

<file path=ppt/tags/tag4.xml><?xml version="1.0" encoding="utf-8"?>
<p:tagLst xmlns:a="http://schemas.openxmlformats.org/drawingml/2006/main" xmlns:r="http://schemas.openxmlformats.org/officeDocument/2006/relationships" xmlns:p="http://schemas.openxmlformats.org/presentationml/2006/main">
  <p:tag name="TIMING" val="|1.2"/>
</p:tagLst>
</file>

<file path=ppt/tags/tag5.xml><?xml version="1.0" encoding="utf-8"?>
<p:tagLst xmlns:a="http://schemas.openxmlformats.org/drawingml/2006/main" xmlns:r="http://schemas.openxmlformats.org/officeDocument/2006/relationships" xmlns:p="http://schemas.openxmlformats.org/presentationml/2006/main">
  <p:tag name="TIMING" val="|7.2|25.2|21.9"/>
</p:tagLst>
</file>

<file path=ppt/tags/tag6.xml><?xml version="1.0" encoding="utf-8"?>
<p:tagLst xmlns:a="http://schemas.openxmlformats.org/drawingml/2006/main" xmlns:r="http://schemas.openxmlformats.org/officeDocument/2006/relationships" xmlns:p="http://schemas.openxmlformats.org/presentationml/2006/main">
  <p:tag name="TIMING" val="|16.3|17.6|7.4"/>
</p:tagLst>
</file>

<file path=ppt/tags/tag7.xml><?xml version="1.0" encoding="utf-8"?>
<p:tagLst xmlns:a="http://schemas.openxmlformats.org/drawingml/2006/main" xmlns:r="http://schemas.openxmlformats.org/officeDocument/2006/relationships" xmlns:p="http://schemas.openxmlformats.org/presentationml/2006/main">
  <p:tag name="TIMING" val="|0.7"/>
</p:tagLst>
</file>

<file path=ppt/tags/tag8.xml><?xml version="1.0" encoding="utf-8"?>
<p:tagLst xmlns:a="http://schemas.openxmlformats.org/drawingml/2006/main" xmlns:r="http://schemas.openxmlformats.org/officeDocument/2006/relationships" xmlns:p="http://schemas.openxmlformats.org/presentationml/2006/main">
  <p:tag name="TIMING" val="|0.5|16.4|34.2"/>
</p:tagLst>
</file>

<file path=ppt/tags/tag9.xml><?xml version="1.0" encoding="utf-8"?>
<p:tagLst xmlns:a="http://schemas.openxmlformats.org/drawingml/2006/main" xmlns:r="http://schemas.openxmlformats.org/officeDocument/2006/relationships" xmlns:p="http://schemas.openxmlformats.org/presentationml/2006/main">
  <p:tag name="TIMING" val="|0.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685</TotalTime>
  <Words>1371</Words>
  <Application>Microsoft Office PowerPoint</Application>
  <PresentationFormat>Custom</PresentationFormat>
  <Paragraphs>139</Paragraphs>
  <Slides>10</Slides>
  <Notes>10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Graphik Regular</vt:lpstr>
      <vt:lpstr>Clear Sans Regular Bold</vt:lpstr>
      <vt:lpstr>Calibri</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Solv-IT</cp:lastModifiedBy>
  <cp:revision>50</cp:revision>
  <dcterms:created xsi:type="dcterms:W3CDTF">2006-08-16T00:00:00Z</dcterms:created>
  <dcterms:modified xsi:type="dcterms:W3CDTF">2024-05-14T09:38:15Z</dcterms:modified>
  <dc:identifier>DAEhDyfaYKE</dc:identifier>
</cp:coreProperties>
</file>